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372" r:id="rId5"/>
    <p:sldId id="482" r:id="rId6"/>
    <p:sldId id="513" r:id="rId7"/>
    <p:sldId id="509" r:id="rId8"/>
    <p:sldId id="510" r:id="rId9"/>
    <p:sldId id="484" r:id="rId10"/>
    <p:sldId id="357" r:id="rId11"/>
    <p:sldId id="465" r:id="rId12"/>
    <p:sldId id="411" r:id="rId13"/>
    <p:sldId id="403" r:id="rId14"/>
    <p:sldId id="409" r:id="rId15"/>
    <p:sldId id="391" r:id="rId16"/>
    <p:sldId id="511" r:id="rId17"/>
    <p:sldId id="507" r:id="rId18"/>
    <p:sldId id="504" r:id="rId19"/>
    <p:sldId id="373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on Stringer" initials="JS" lastIdx="2" clrIdx="0">
    <p:extLst>
      <p:ext uri="{19B8F6BF-5375-455C-9EA6-DF929625EA0E}">
        <p15:presenceInfo xmlns:p15="http://schemas.microsoft.com/office/powerpoint/2012/main" userId="S::jstringer@slipstreaminc.org::e77b987b-151c-40a3-895b-5166407eaf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38"/>
    <a:srgbClr val="6F6F6F"/>
    <a:srgbClr val="FFFFFF"/>
    <a:srgbClr val="5395BF"/>
    <a:srgbClr val="FDEAAE"/>
    <a:srgbClr val="3EAA76"/>
    <a:srgbClr val="538B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 autoAdjust="0"/>
    <p:restoredTop sz="94667" autoAdjust="0"/>
  </p:normalViewPr>
  <p:slideViewPr>
    <p:cSldViewPr>
      <p:cViewPr varScale="1">
        <p:scale>
          <a:sx n="81" d="100"/>
          <a:sy n="81" d="100"/>
        </p:scale>
        <p:origin x="1507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A98A00-4334-4F8F-9EA8-2124B7829723}" type="datetimeFigureOut">
              <a:rPr lang="en-US" smtClean="0"/>
              <a:t>7/12/2021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8B5C2A-41D8-4B09-9623-5826D494C3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135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8B8AD78-EF68-4367-A994-A75E1D221F83}" type="datetimeFigureOut">
              <a:rPr lang="en-US" smtClean="0"/>
              <a:t>7/12/2021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AA16DA6-DBC2-4848-9BAD-033E1F668A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7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16DA6-DBC2-4848-9BAD-033E1F668A0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24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16DA6-DBC2-4848-9BAD-033E1F668A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75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5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05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3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52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801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907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3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58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6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4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2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578AB-477D-4062-8769-476CB909D7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F83C2-5C7C-44DC-813A-990B534639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/>
          <p:nvPr userDrawn="1"/>
        </p:nvSpPr>
        <p:spPr>
          <a:xfrm>
            <a:off x="4116746" y="-11982"/>
            <a:ext cx="5027253" cy="697782"/>
          </a:xfrm>
          <a:custGeom>
            <a:avLst/>
            <a:gdLst>
              <a:gd name="connsiteX0" fmla="*/ 0 w 4572000"/>
              <a:gd name="connsiteY0" fmla="*/ 0 h 685800"/>
              <a:gd name="connsiteX1" fmla="*/ 4572000 w 4572000"/>
              <a:gd name="connsiteY1" fmla="*/ 0 h 685800"/>
              <a:gd name="connsiteX2" fmla="*/ 4572000 w 4572000"/>
              <a:gd name="connsiteY2" fmla="*/ 685800 h 685800"/>
              <a:gd name="connsiteX3" fmla="*/ 0 w 4572000"/>
              <a:gd name="connsiteY3" fmla="*/ 685800 h 685800"/>
              <a:gd name="connsiteX4" fmla="*/ 0 w 4572000"/>
              <a:gd name="connsiteY4" fmla="*/ 0 h 685800"/>
              <a:gd name="connsiteX0" fmla="*/ 0 w 5027253"/>
              <a:gd name="connsiteY0" fmla="*/ 0 h 697782"/>
              <a:gd name="connsiteX1" fmla="*/ 5027253 w 5027253"/>
              <a:gd name="connsiteY1" fmla="*/ 11982 h 697782"/>
              <a:gd name="connsiteX2" fmla="*/ 5027253 w 5027253"/>
              <a:gd name="connsiteY2" fmla="*/ 697782 h 697782"/>
              <a:gd name="connsiteX3" fmla="*/ 455253 w 5027253"/>
              <a:gd name="connsiteY3" fmla="*/ 697782 h 697782"/>
              <a:gd name="connsiteX4" fmla="*/ 0 w 5027253"/>
              <a:gd name="connsiteY4" fmla="*/ 0 h 69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7253" h="697782">
                <a:moveTo>
                  <a:pt x="0" y="0"/>
                </a:moveTo>
                <a:lnTo>
                  <a:pt x="5027253" y="11982"/>
                </a:lnTo>
                <a:lnTo>
                  <a:pt x="5027253" y="697782"/>
                </a:lnTo>
                <a:lnTo>
                  <a:pt x="455253" y="697782"/>
                </a:lnTo>
                <a:lnTo>
                  <a:pt x="0" y="0"/>
                </a:lnTo>
                <a:close/>
              </a:path>
            </a:pathLst>
          </a:custGeom>
          <a:solidFill>
            <a:srgbClr val="006838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2" y="76200"/>
            <a:ext cx="1549408" cy="729133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2362200" y="533400"/>
            <a:ext cx="6781800" cy="0"/>
          </a:xfrm>
          <a:prstGeom prst="line">
            <a:avLst/>
          </a:prstGeom>
          <a:ln w="15875">
            <a:gradFill flip="none" rotWithShape="1">
              <a:gsLst>
                <a:gs pos="48000">
                  <a:srgbClr val="6F6F6F"/>
                </a:gs>
                <a:gs pos="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53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stringer@slipstreaminc.or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hyperlink" Target="http://www.pacewi.org/participating-pace-lenders.html" TargetMode="External"/><Relationship Id="rId18" Type="http://schemas.openxmlformats.org/officeDocument/2006/relationships/image" Target="../media/image54.png"/><Relationship Id="rId3" Type="http://schemas.openxmlformats.org/officeDocument/2006/relationships/image" Target="../media/image40.png"/><Relationship Id="rId21" Type="http://schemas.openxmlformats.org/officeDocument/2006/relationships/image" Target="../media/image57.png"/><Relationship Id="rId7" Type="http://schemas.openxmlformats.org/officeDocument/2006/relationships/image" Target="../media/image44.jpeg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openxmlformats.org/officeDocument/2006/relationships/image" Target="../media/image39.png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10" Type="http://schemas.openxmlformats.org/officeDocument/2006/relationships/image" Target="../media/image47.png"/><Relationship Id="rId19" Type="http://schemas.openxmlformats.org/officeDocument/2006/relationships/image" Target="../media/image55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c-pacealliance.com/what-we-do/publication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pacewi.org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709" r="5298" b="6865"/>
          <a:stretch/>
        </p:blipFill>
        <p:spPr>
          <a:xfrm>
            <a:off x="-25401" y="0"/>
            <a:ext cx="916940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401" y="2209800"/>
            <a:ext cx="9169401" cy="29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2209800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dirty="0">
              <a:solidFill>
                <a:srgbClr val="006838"/>
              </a:solidFill>
              <a:latin typeface="Franklin Gothic Demi" panose="020B0703020102020204" pitchFamily="34" charset="0"/>
            </a:endParaRPr>
          </a:p>
          <a:p>
            <a:pPr algn="r"/>
            <a:endParaRPr lang="en-US" sz="3000" dirty="0">
              <a:solidFill>
                <a:srgbClr val="006838"/>
              </a:solidFill>
              <a:latin typeface="Franklin Gothic Demi" panose="020B0703020102020204" pitchFamily="34" charset="0"/>
            </a:endParaRPr>
          </a:p>
          <a:p>
            <a:pPr algn="r"/>
            <a:r>
              <a:rPr lang="en-US" sz="2800" dirty="0">
                <a:solidFill>
                  <a:srgbClr val="006838"/>
                </a:solidFill>
                <a:latin typeface="Franklin Gothic Demi" panose="020B0703020102020204" pitchFamily="34" charset="0"/>
              </a:rPr>
              <a:t>C-PACE Overview</a:t>
            </a:r>
          </a:p>
          <a:p>
            <a:pPr algn="r"/>
            <a:endParaRPr lang="en-US" dirty="0">
              <a:solidFill>
                <a:srgbClr val="006838"/>
              </a:solidFill>
              <a:latin typeface="Franklin Gothic Demi" panose="020B0703020102020204" pitchFamily="34" charset="0"/>
            </a:endParaRPr>
          </a:p>
          <a:p>
            <a:pPr algn="r"/>
            <a:r>
              <a:rPr lang="en-US" sz="1600" dirty="0">
                <a:solidFill>
                  <a:srgbClr val="006838"/>
                </a:solidFill>
                <a:latin typeface="Franklin Gothic Demi" panose="020B0703020102020204" pitchFamily="34" charset="0"/>
              </a:rPr>
              <a:t>Commercial Property Assessed Clean Energy (C-PACE)</a:t>
            </a:r>
          </a:p>
          <a:p>
            <a:pPr algn="r"/>
            <a:endParaRPr lang="en-US" sz="2400" dirty="0">
              <a:solidFill>
                <a:srgbClr val="006838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4012049"/>
            <a:ext cx="3429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Kim Johnston</a:t>
            </a:r>
          </a:p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Market Development Director - PACE</a:t>
            </a:r>
            <a:b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</a:rPr>
              <a:t>608.729.6900</a:t>
            </a:r>
          </a:p>
          <a:p>
            <a:pPr algn="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Demi Cond" panose="020B07060304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kjohnston@slipstreaminc.org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Franklin Gothic Demi Cond" panose="020B0706030402020204" pitchFamily="34" charset="0"/>
            </a:endParaRPr>
          </a:p>
          <a:p>
            <a:pPr lvl="8"/>
            <a:endParaRPr lang="en-US" sz="1400" dirty="0">
              <a:solidFill>
                <a:srgbClr val="6F6F6F"/>
              </a:solidFill>
              <a:latin typeface="Franklin Gothic Demi Cond" panose="020B07060304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25401" y="2209800"/>
            <a:ext cx="9169401" cy="0"/>
          </a:xfrm>
          <a:prstGeom prst="line">
            <a:avLst/>
          </a:prstGeom>
          <a:ln w="76200">
            <a:solidFill>
              <a:srgbClr val="3EAA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25401" y="5181600"/>
            <a:ext cx="9169401" cy="0"/>
          </a:xfrm>
          <a:prstGeom prst="line">
            <a:avLst/>
          </a:prstGeom>
          <a:ln w="76200">
            <a:solidFill>
              <a:srgbClr val="3EAA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44" y="2438400"/>
            <a:ext cx="2270112" cy="1068286"/>
          </a:xfrm>
          <a:prstGeom prst="rect">
            <a:avLst/>
          </a:prstGeom>
        </p:spPr>
      </p:pic>
      <p:sp>
        <p:nvSpPr>
          <p:cNvPr id="6" name="AutoShape 2" descr="Home">
            <a:extLst>
              <a:ext uri="{FF2B5EF4-FFF2-40B4-BE49-F238E27FC236}">
                <a16:creationId xmlns:a16="http://schemas.microsoft.com/office/drawing/2014/main" id="{F05BAB66-3FC5-45D6-8CEF-68738E1816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F3C8E4-B18E-48AE-B88E-8C9FF120F93D}"/>
              </a:ext>
            </a:extLst>
          </p:cNvPr>
          <p:cNvSpPr txBox="1"/>
          <p:nvPr/>
        </p:nvSpPr>
        <p:spPr>
          <a:xfrm>
            <a:off x="51150" y="2836783"/>
            <a:ext cx="23872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00" dirty="0">
              <a:solidFill>
                <a:srgbClr val="006838"/>
              </a:solidFill>
              <a:latin typeface="Franklin Gothic Demi" panose="020B0703020102020204" pitchFamily="34" charset="0"/>
            </a:endParaRPr>
          </a:p>
          <a:p>
            <a:pPr algn="r"/>
            <a:endParaRPr lang="en-US" sz="3000" dirty="0">
              <a:solidFill>
                <a:srgbClr val="006838"/>
              </a:solidFill>
              <a:latin typeface="Franklin Gothic Demi" panose="020B0703020102020204" pitchFamily="34" charset="0"/>
            </a:endParaRPr>
          </a:p>
          <a:p>
            <a:pPr algn="ctr"/>
            <a:r>
              <a:rPr lang="en-US" dirty="0">
                <a:solidFill>
                  <a:srgbClr val="006838"/>
                </a:solidFill>
                <a:latin typeface="Franklin Gothic Demi" panose="020B0703020102020204" pitchFamily="34" charset="0"/>
              </a:rPr>
              <a:t>www.pacewi.org</a:t>
            </a:r>
          </a:p>
          <a:p>
            <a:pPr algn="r"/>
            <a:endParaRPr lang="en-US" sz="2400" dirty="0">
              <a:solidFill>
                <a:srgbClr val="006838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80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73713" y="642036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Projects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1" r="9336"/>
          <a:stretch/>
        </p:blipFill>
        <p:spPr bwMode="auto">
          <a:xfrm>
            <a:off x="4814035" y="1726183"/>
            <a:ext cx="2120916" cy="1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 t="958" r="2361" b="-958"/>
          <a:stretch/>
        </p:blipFill>
        <p:spPr bwMode="auto">
          <a:xfrm>
            <a:off x="4811562" y="3335297"/>
            <a:ext cx="2125861" cy="131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10400" y="1667075"/>
            <a:ext cx="18288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Hotel Indigo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PACE Financing:  $1,500,000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4.4%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Annual Savings: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$89,832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Lifetime Savings:  $1.9 million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HVAC, Windows,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Building Shell, Lighting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24585" y="3257626"/>
            <a:ext cx="19050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Hotel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Retlaw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Heavy"/>
              <a:ea typeface="+mn-ea"/>
              <a:cs typeface="Franklin Gothic Heav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PACE Financing: $2,373,798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10.5%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Annual Savings: $289,011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Lifetime Savings: $6.3 Million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HVAC, Lighting,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Windows, Roof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111074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Projects - Hotels</a:t>
            </a:r>
          </a:p>
        </p:txBody>
      </p:sp>
      <p:pic>
        <p:nvPicPr>
          <p:cNvPr id="17" name="Picture 2" descr="Pic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2001"/>
            <a:ext cx="2123106" cy="130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62987"/>
            <a:ext cx="2105448" cy="130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774" y="4958086"/>
            <a:ext cx="2260358" cy="119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698768" y="3307140"/>
            <a:ext cx="210396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Madison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Rimrock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Lodging Investors, LLC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Financing: $1,500,000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8.3%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Savings: $90,840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Lifetime Savings: $1.82 Million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Improvements: Lighting, HVAC, Roof and Wall Insulation, Windows, Low-flow Fixtures, Air Conditioner, Hot Water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40444" y="1630740"/>
            <a:ext cx="19839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Brookfield Square Lodging Investors, LLC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Financing: $1,600,000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7.3%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Savings: $94,168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Lifetime Savings: $2.1 Million Improvements: LED Lighting, HVAC, Roof and Wall Insulation, Windows, Low-flow Fixtures, Air Conditioner, Hot Water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173" y="1143000"/>
            <a:ext cx="210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New Construction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47575" y="1121791"/>
            <a:ext cx="335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Renovation / Adaptive Reuse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09021" y="4876800"/>
            <a:ext cx="2016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Fox Crossing Hotel Group, LLC</a:t>
            </a:r>
            <a:b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Financing: $850,000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12.1%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Savings: $41,008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Lifetime Savings: $780,000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Improvements: Lighting, HVAC, Roof and Wall Insulation, Windows, Low-flow Fixtures, Air Conditioner, Pool, DHW Efficiency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562" y="4895850"/>
            <a:ext cx="2161134" cy="14287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024585" y="4828907"/>
            <a:ext cx="19050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Hotel Northland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PACE Financing: $8,759,000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23.3%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Annual Savings: $454,000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Lifetime Savings: $13.2 Million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Roof and wall insulation, LED lighting, heating ventilation and air conditional (HVAC) central plant, HVAC air handling and fan coiling units, low-flow showers and faucets, and exterior LEDs.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9032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6BF4BCE-46A2-4292-B615-0B2C157FD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73" y="1600200"/>
            <a:ext cx="7727254" cy="4525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9B824-ED26-446A-8BAC-447B5877E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505" y="45842"/>
            <a:ext cx="3975295" cy="5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39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352800" y="798731"/>
            <a:ext cx="5791200" cy="5678269"/>
          </a:xfrm>
        </p:spPr>
        <p:txBody>
          <a:bodyPr anchor="ctr">
            <a:normAutofit/>
          </a:bodyPr>
          <a:lstStyle/>
          <a:p>
            <a:pPr marL="4572" indent="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  <a:buNone/>
            </a:pPr>
            <a:r>
              <a:rPr lang="en-US" sz="1600" b="1" u="sng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Financing Terms (Set by the Market)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Loan Term: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5 – 30 years (Full Amortization)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Interest Rate: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300 – 450 bps over Index (~5.00% - 6. 50%)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Loan Size: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$100,000 - $50.0 Million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PACE Loan-to-Value (LTV):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5%-35%  </a:t>
            </a:r>
          </a:p>
          <a:p>
            <a:pPr marL="4572" indent="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  <a:buNone/>
            </a:pPr>
            <a:r>
              <a:rPr lang="en-US" sz="1600" b="1" u="sng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Statutory &amp; PACE WI Program Requirements: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Mortgage Lender must consent to PACE Financing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Savings Guarantee: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Projects &gt; $250,000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Energy Assessment</a:t>
            </a:r>
            <a:endParaRPr lang="en-US" sz="1600" dirty="0">
              <a:solidFill>
                <a:srgbClr val="000000"/>
              </a:solidFill>
              <a:latin typeface="Franklin Gothic Book" pitchFamily="34" charset="0"/>
              <a:cs typeface="Franklin Gothic Book"/>
            </a:endParaRP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Security: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Property Tax Assessment 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Term: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Equal to Useful Life of Equipment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Total Secured LTV: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95%</a:t>
            </a:r>
          </a:p>
          <a:p>
            <a:pPr marL="461772" indent="-457200">
              <a:lnSpc>
                <a:spcPct val="160000"/>
              </a:lnSpc>
              <a:spcBef>
                <a:spcPts val="0"/>
              </a:spcBef>
              <a:buClr>
                <a:srgbClr val="006838"/>
              </a:buClr>
            </a:pPr>
            <a:r>
              <a:rPr lang="en-US" sz="1600" b="1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Loan-to-Cost:  </a:t>
            </a:r>
            <a:r>
              <a:rPr lang="en-US" sz="1600" dirty="0">
                <a:solidFill>
                  <a:srgbClr val="000000"/>
                </a:solidFill>
                <a:latin typeface="Franklin Gothic Book" pitchFamily="34" charset="0"/>
                <a:cs typeface="Franklin Gothic Book"/>
              </a:rPr>
              <a:t>Up to 100%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0600" y="2438400"/>
            <a:ext cx="152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PACE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Myriad Pro Light"/>
                <a:cs typeface="Myriad Pro Light"/>
              </a:rPr>
              <a:t>Typical C-PACE Financing Terms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05C2E-A0EB-4C42-B205-564D45D8C0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5" r="7070" b="19774"/>
          <a:stretch/>
        </p:blipFill>
        <p:spPr>
          <a:xfrm>
            <a:off x="228599" y="1447800"/>
            <a:ext cx="2758762" cy="404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89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00" y="1991976"/>
            <a:ext cx="1676400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leanFund Commercial PACE Capital Inc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048" y="4279485"/>
            <a:ext cx="1872112" cy="37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PETROS PACE Fin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95" y="3200535"/>
            <a:ext cx="1656819" cy="40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" descr="Pace Loan Gro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63" y="1022847"/>
            <a:ext cx="1092045" cy="73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da4453b-e278-490e-8861-361a7bac3b2f@weccu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75" y="1899168"/>
            <a:ext cx="1808587" cy="86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PE_LOG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7" b="12204"/>
          <a:stretch/>
        </p:blipFill>
        <p:spPr bwMode="auto">
          <a:xfrm>
            <a:off x="4724400" y="1074132"/>
            <a:ext cx="1882843" cy="526623"/>
          </a:xfrm>
          <a:prstGeom prst="rect">
            <a:avLst/>
          </a:prstGeom>
          <a:noFill/>
          <a:ln w="571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Enabling our partners to focus on what they do best!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40" y="1238392"/>
            <a:ext cx="1543639" cy="2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Greenworks Lendi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7252"/>
            <a:ext cx="1600304" cy="8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629" y="3042083"/>
            <a:ext cx="1142592" cy="775834"/>
          </a:xfrm>
          <a:prstGeom prst="rect">
            <a:avLst/>
          </a:prstGeom>
        </p:spPr>
      </p:pic>
      <p:pic>
        <p:nvPicPr>
          <p:cNvPr id="1026" name="Picture 1" descr="Image result for inland green capit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2" y="3282225"/>
            <a:ext cx="1676401" cy="62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Main 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630" y="3232765"/>
            <a:ext cx="1865314" cy="45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prstClr val="white"/>
                </a:solidFill>
                <a:latin typeface="Myriad Pro Light"/>
                <a:cs typeface="Myriad Pro Light"/>
              </a:rPr>
              <a:t>Capital Providers – Open Market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6832" y="607237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Franklin Gothic Demi" panose="020B0703020102020204" pitchFamily="34" charset="0"/>
              </a:rPr>
              <a:t>Contact information:  </a:t>
            </a:r>
            <a:br>
              <a:rPr lang="en-US" dirty="0">
                <a:latin typeface="Franklin Gothic Demi" panose="020B0703020102020204" pitchFamily="34" charset="0"/>
              </a:rPr>
            </a:br>
            <a:r>
              <a:rPr lang="en-US" b="1" dirty="0">
                <a:solidFill>
                  <a:srgbClr val="006838"/>
                </a:solidFill>
                <a:latin typeface="ITC Franklin Gothic Std Book" panose="020B0504030503020204" pitchFamily="34" charset="77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www.pacewi.org/participating-pace-lenders.html</a:t>
            </a:r>
            <a:endParaRPr lang="en-US" b="1" dirty="0">
              <a:solidFill>
                <a:srgbClr val="006838"/>
              </a:solidFill>
              <a:latin typeface="ITC Franklin Gothic Std Book" panose="020B0504030503020204" pitchFamily="34" charset="77"/>
            </a:endParaRPr>
          </a:p>
        </p:txBody>
      </p:sp>
      <p:pic>
        <p:nvPicPr>
          <p:cNvPr id="2050" name="Picture 2" descr="CityScape Capital Group | The Source For Tax Credit Equit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1" y="5084726"/>
            <a:ext cx="1588711" cy="61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4" descr="https://static.wixstatic.com/media/5b886b_4d50e4433e954413a2b1b6c08cf3bbc8~mv2.png/v1/fill/w_45,h_45,al_c,q_80,usm_0.66_1.00_0.01/5b886b_4d50e4433e954413a2b1b6c08cf3bbc8~mv2.webp">
            <a:extLst>
              <a:ext uri="{FF2B5EF4-FFF2-40B4-BE49-F238E27FC236}">
                <a16:creationId xmlns:a16="http://schemas.microsoft.com/office/drawing/2014/main" id="{30546F89-5D38-4A27-BD40-1CF82BDDD6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98085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C2BD9A5-89EB-4C2C-BF41-0A0DFE03AC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0579" y="4300565"/>
            <a:ext cx="2243921" cy="4969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D039C5-6FB7-4661-A535-6ADBFA3FC7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08150" y="1976736"/>
            <a:ext cx="1276456" cy="818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C3110-FBFE-48AA-9EF3-AAE94F7AC3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62130" y="5173250"/>
            <a:ext cx="2177070" cy="52832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CE768CE-C74C-A147-86F8-FB34D74A1106}"/>
              </a:ext>
            </a:extLst>
          </p:cNvPr>
          <p:cNvSpPr/>
          <p:nvPr/>
        </p:nvSpPr>
        <p:spPr>
          <a:xfrm>
            <a:off x="-16890" y="6157021"/>
            <a:ext cx="635131" cy="472379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EEDB22-CFFA-2148-996D-9314CE0CA3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1" y="6230864"/>
            <a:ext cx="321559" cy="321559"/>
          </a:xfrm>
          <a:prstGeom prst="rect">
            <a:avLst/>
          </a:prstGeom>
        </p:spPr>
      </p:pic>
      <p:pic>
        <p:nvPicPr>
          <p:cNvPr id="9" name="Picture 2" descr="Picture">
            <a:extLst>
              <a:ext uri="{FF2B5EF4-FFF2-40B4-BE49-F238E27FC236}">
                <a16:creationId xmlns:a16="http://schemas.microsoft.com/office/drawing/2014/main" id="{951E93E8-CA44-457E-8227-A3AF034EE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61" y="5107471"/>
            <a:ext cx="1617540" cy="6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BF66AB-D8FB-44EF-AF43-F7648CD7DAB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6997" y="827148"/>
            <a:ext cx="1436374" cy="1069229"/>
          </a:xfrm>
          <a:prstGeom prst="rect">
            <a:avLst/>
          </a:prstGeom>
        </p:spPr>
      </p:pic>
      <p:pic>
        <p:nvPicPr>
          <p:cNvPr id="14" name="Picture 2" descr="Picture">
            <a:extLst>
              <a:ext uri="{FF2B5EF4-FFF2-40B4-BE49-F238E27FC236}">
                <a16:creationId xmlns:a16="http://schemas.microsoft.com/office/drawing/2014/main" id="{88E1FB62-5CBE-4B76-81F2-CE35C1CD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355" y="4213096"/>
            <a:ext cx="1472938" cy="50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">
            <a:extLst>
              <a:ext uri="{FF2B5EF4-FFF2-40B4-BE49-F238E27FC236}">
                <a16:creationId xmlns:a16="http://schemas.microsoft.com/office/drawing/2014/main" id="{100E6BE8-A194-4725-9784-D93D093B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46" y="5058996"/>
            <a:ext cx="1218448" cy="10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">
            <a:extLst>
              <a:ext uri="{FF2B5EF4-FFF2-40B4-BE49-F238E27FC236}">
                <a16:creationId xmlns:a16="http://schemas.microsoft.com/office/drawing/2014/main" id="{11602FBE-D9A6-4668-AF7C-F9B9FC76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495" y="4299660"/>
            <a:ext cx="1438275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00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B718D-08F8-4E94-A945-4A0AD3DCB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7546" y="1319704"/>
            <a:ext cx="6042571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Active PACE Program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Property Owner Engagement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PACE Capital Provider Commitment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Mortgage Lender Consent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Qualify Clean Energy Project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278ED6-C831-4527-8242-D00F296807CB}"/>
              </a:ext>
            </a:extLst>
          </p:cNvPr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prstClr val="white"/>
                </a:solidFill>
                <a:latin typeface="Myriad Pro Light"/>
                <a:cs typeface="Myriad Pro Light"/>
              </a:rPr>
              <a:t>Key Milestones for Success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CCFEC-B359-4AAD-9484-3804C400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71" y="5773605"/>
            <a:ext cx="747112" cy="779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C4928-251E-4061-A0CB-E16159A3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114289"/>
            <a:ext cx="787081" cy="741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CFAFD4-B348-4FF4-82B5-E76231D9C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2257289"/>
            <a:ext cx="787081" cy="741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09A412-2993-479C-B24E-41A655FF3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372" y="4589205"/>
            <a:ext cx="747112" cy="779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E4444-0B4A-476A-B7CD-ECC07B5BE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443359"/>
            <a:ext cx="787081" cy="74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814427-1715-4AC2-98A9-4C9CB9D86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9" y="1014904"/>
            <a:ext cx="1661240" cy="78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9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Myriad Pro Light"/>
                <a:cs typeface="Myriad Pro Light"/>
              </a:rPr>
              <a:t>Mortgage Lender Consent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48B247-3408-4F7E-B976-7CB1BD2C04DE}"/>
              </a:ext>
            </a:extLst>
          </p:cNvPr>
          <p:cNvSpPr txBox="1"/>
          <p:nvPr/>
        </p:nvSpPr>
        <p:spPr>
          <a:xfrm>
            <a:off x="4495800" y="1219200"/>
            <a:ext cx="4391025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538B54"/>
              </a:buClr>
            </a:pPr>
            <a:r>
              <a:rPr lang="en-US" u="sng" dirty="0">
                <a:latin typeface="Verdana Pro" panose="020B0604030504040204" pitchFamily="34" charset="0"/>
              </a:rPr>
              <a:t>Why do Mortgage Lenders Consent?</a:t>
            </a:r>
          </a:p>
          <a:p>
            <a:pPr>
              <a:buClr>
                <a:srgbClr val="538B54"/>
              </a:buClr>
            </a:pPr>
            <a:endParaRPr lang="en-US" dirty="0">
              <a:latin typeface="Verdana Pro" panose="020B060403050404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38B5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Verdana Pro" panose="020B0604030504040204" pitchFamily="34" charset="0"/>
              </a:rPr>
              <a:t>Maintain valuable relationships.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38B5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Verdana Pro" panose="020B0604030504040204" pitchFamily="34" charset="0"/>
              </a:rPr>
              <a:t>PACE Projects improve the lender’s collateral.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38B5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Verdana Pro" panose="020B0604030504040204" pitchFamily="34" charset="0"/>
              </a:rPr>
              <a:t>The projects also improve cash flow, which boosts DS coverage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38B5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Verdana Pro" panose="020B0604030504040204" pitchFamily="34" charset="0"/>
              </a:rPr>
              <a:t>Upon a default PACE financings don’t accelerate.  Lender is only ever subordinated to delinquent payments. 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38B54"/>
              </a:buClr>
              <a:buFont typeface="Wingdings" panose="05000000000000000000" pitchFamily="2" charset="2"/>
              <a:buChar char="§"/>
            </a:pPr>
            <a:endParaRPr lang="en-US" dirty="0">
              <a:latin typeface="Verdana Pro" panose="020B0604030504040204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538B54"/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Verdana Pro" panose="020B0604030504040204" pitchFamily="34" charset="0"/>
              </a:rPr>
              <a:t>C-PACE Alliance Resources: 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538B54"/>
              </a:buClr>
            </a:pPr>
            <a:r>
              <a:rPr lang="en-US" dirty="0">
                <a:latin typeface="Verdana Pro" panose="020B0604030504040204" pitchFamily="34" charset="0"/>
                <a:hlinkClick r:id="rId2"/>
              </a:rPr>
              <a:t>www.c-pacealliance.com/what-we-do/publications/</a:t>
            </a:r>
            <a:r>
              <a:rPr lang="en-US" dirty="0">
                <a:latin typeface="Verdana Pro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AF2212-A5C2-412B-A070-95F7928F9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03346"/>
            <a:ext cx="3505200" cy="4321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BF3612-B403-446A-8A02-F782F7E1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41346"/>
            <a:ext cx="3505200" cy="73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04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7600" y="10501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prstClr val="white"/>
                </a:solidFill>
                <a:latin typeface="Myriad Pro Light"/>
                <a:cs typeface="Myriad Pro Light"/>
              </a:rPr>
              <a:t>PACE Wisconsin – www.pacewi.org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F539C-FB29-407F-A837-C0C608570541}"/>
              </a:ext>
            </a:extLst>
          </p:cNvPr>
          <p:cNvSpPr/>
          <p:nvPr/>
        </p:nvSpPr>
        <p:spPr>
          <a:xfrm>
            <a:off x="6849649" y="914400"/>
            <a:ext cx="1735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white"/>
                </a:solidFill>
                <a:latin typeface="Myriad Pro Light"/>
                <a:cs typeface="Myriad Pro Light"/>
                <a:hlinkClick r:id="rId2"/>
              </a:rPr>
              <a:t>www.pacewi.org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C45BF5-DD0B-42C5-B676-2C53B6A8F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1447801"/>
            <a:ext cx="868959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4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016524"/>
            <a:ext cx="4343400" cy="1498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 pitchFamily="34" charset="0"/>
                <a:cs typeface="Franklin Gothic Medium"/>
              </a:rPr>
              <a:t>C-PACE is a property tax-assessment financing mechanism for</a:t>
            </a:r>
            <a:r>
              <a:rPr lang="en-US" sz="1800" b="1" dirty="0">
                <a:solidFill>
                  <a:srgbClr val="000000"/>
                </a:solidFill>
                <a:latin typeface="Franklin Gothic Book" pitchFamily="34" charset="0"/>
                <a:cs typeface="Franklin Gothic Medium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Franklin Gothic Medium"/>
              </a:rPr>
              <a:t>energy &amp; water efficiency and renewable energy improvements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Franklin Gothic Medium"/>
              </a:rPr>
              <a:t>to commercial properties. 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4000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4000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400050" marR="0" lvl="1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400050" marR="0" lvl="1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  <a:p>
            <a:pPr marL="4572" marR="0" lvl="0" indent="0" algn="l" defTabSz="45720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Franklin Gothic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What is C-PACE?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58C92B-24D2-49D0-9B2B-64A8835CB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2" y="2667000"/>
            <a:ext cx="3885874" cy="19812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7A8E29-8F1E-407D-BB9C-B4647A327EB6}"/>
              </a:ext>
            </a:extLst>
          </p:cNvPr>
          <p:cNvSpPr/>
          <p:nvPr/>
        </p:nvSpPr>
        <p:spPr>
          <a:xfrm>
            <a:off x="4800600" y="1752600"/>
            <a:ext cx="4343400" cy="4781548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4B7B0-3AE0-4D3C-81A0-B8D6723364FD}"/>
              </a:ext>
            </a:extLst>
          </p:cNvPr>
          <p:cNvSpPr txBox="1"/>
          <p:nvPr/>
        </p:nvSpPr>
        <p:spPr>
          <a:xfrm>
            <a:off x="5029200" y="1867844"/>
            <a:ext cx="4000656" cy="399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TC Franklin Gothic LT Com Medi" panose="020B0503050000020004" pitchFamily="34" charset="77"/>
                <a:ea typeface="+mn-ea"/>
                <a:cs typeface="+mn-cs"/>
              </a:rPr>
              <a:t>Benefits:</a:t>
            </a:r>
          </a:p>
          <a:p>
            <a:pPr marL="274320" marR="0" lvl="0" indent="-18288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Finance up to 100% of hard + soft costs</a:t>
            </a:r>
          </a:p>
          <a:p>
            <a:pPr marL="658368" marR="0" lvl="1" indent="-192024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Non-recourse financing</a:t>
            </a:r>
          </a:p>
          <a:p>
            <a:pPr marL="658368" marR="0" lvl="1" indent="-192024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Frees up equity for other priorities</a:t>
            </a:r>
          </a:p>
          <a:p>
            <a:pPr marL="274320" marR="0" lvl="0" indent="-18288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Fixed rate, long-term: 20 – 30 years</a:t>
            </a:r>
          </a:p>
          <a:p>
            <a:pPr marL="649224" marR="0" lvl="1" indent="-192024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Yields positive cash flow  </a:t>
            </a:r>
          </a:p>
          <a:p>
            <a:pPr marL="649224" marR="0" lvl="1" indent="-192024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Pct val="50000"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Boost Property Value</a:t>
            </a:r>
          </a:p>
          <a:p>
            <a:pPr marL="274320" marR="0" lvl="0" indent="-18288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Tenants share cost &amp; savings</a:t>
            </a:r>
          </a:p>
          <a:p>
            <a:pPr marL="274320" marR="0" lvl="0" indent="-18288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Transfers to new owner upon sale</a:t>
            </a:r>
          </a:p>
          <a:p>
            <a:pPr marL="274320" marR="0" lvl="0" indent="-18288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Potential off-balance sheet treatment</a:t>
            </a:r>
          </a:p>
          <a:p>
            <a:pPr marL="274320" marR="0" lvl="0" indent="-18288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+mn-cs"/>
              </a:rPr>
              <a:t>Reduce waste &amp; improve experience</a:t>
            </a:r>
          </a:p>
        </p:txBody>
      </p:sp>
    </p:spTree>
    <p:extLst>
      <p:ext uri="{BB962C8B-B14F-4D97-AF65-F5344CB8AC3E}">
        <p14:creationId xmlns:p14="http://schemas.microsoft.com/office/powerpoint/2010/main" val="522953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Myriad Pro Light"/>
                <a:cs typeface="Myriad Pro Light"/>
              </a:rPr>
              <a:t>Available Statewide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3C04EA-84FA-4E58-B86A-C11F6E85F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070" y="850691"/>
            <a:ext cx="5681330" cy="60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63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514AD8-B12F-444F-A7C7-7485ACC50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74"/>
          <a:stretch/>
        </p:blipFill>
        <p:spPr>
          <a:xfrm>
            <a:off x="838200" y="1022356"/>
            <a:ext cx="7543800" cy="44640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C-PACE in the Capital Stack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914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Example:  $20 Million Renovation or New Construction Project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6305490"/>
            <a:ext cx="9144000" cy="400110"/>
          </a:xfrm>
          <a:prstGeom prst="rect">
            <a:avLst/>
          </a:prstGeom>
          <a:solidFill>
            <a:srgbClr val="006838">
              <a:alpha val="2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Owners utilize PACE to fill gaps in their capital stack and lower their cost of capital.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1000" y="561969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Cost of Capital: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00287" y="5619690"/>
            <a:ext cx="83067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8.40%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5887" y="5619690"/>
            <a:ext cx="830677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7.20%</a:t>
            </a:r>
          </a:p>
        </p:txBody>
      </p:sp>
    </p:spTree>
    <p:extLst>
      <p:ext uri="{BB962C8B-B14F-4D97-AF65-F5344CB8AC3E}">
        <p14:creationId xmlns:p14="http://schemas.microsoft.com/office/powerpoint/2010/main" val="7527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BFB5D70-0938-FC44-BACB-A35160DDC407}"/>
              </a:ext>
            </a:extLst>
          </p:cNvPr>
          <p:cNvSpPr/>
          <p:nvPr/>
        </p:nvSpPr>
        <p:spPr>
          <a:xfrm>
            <a:off x="304800" y="1295400"/>
            <a:ext cx="4648200" cy="5105400"/>
          </a:xfrm>
          <a:prstGeom prst="rect">
            <a:avLst/>
          </a:prstGeom>
          <a:solidFill>
            <a:schemeClr val="bg1">
              <a:lumMod val="8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133289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Eligible C-PACE Projects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334000" y="4320570"/>
            <a:ext cx="2895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Property located in member county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 Does NOT work for residential (1-4 units) and government owned properties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AFBE0C-CE60-E440-A512-1250D24394D8}"/>
              </a:ext>
            </a:extLst>
          </p:cNvPr>
          <p:cNvSpPr txBox="1"/>
          <p:nvPr/>
        </p:nvSpPr>
        <p:spPr>
          <a:xfrm>
            <a:off x="516148" y="1447800"/>
            <a:ext cx="4132052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TC Franklin Gothic Std Demi" panose="020B0504030503020204" pitchFamily="34" charset="77"/>
                <a:cs typeface="Franklin Gothic Book"/>
              </a:rPr>
              <a:t>Commercial Properties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5539C6-6722-164E-83D5-446E4067A6AD}"/>
              </a:ext>
            </a:extLst>
          </p:cNvPr>
          <p:cNvSpPr txBox="1"/>
          <p:nvPr/>
        </p:nvSpPr>
        <p:spPr>
          <a:xfrm>
            <a:off x="5638800" y="1971020"/>
            <a:ext cx="3276600" cy="26009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38125" marR="0" lvl="0" indent="-2381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Franklin Gothic Book"/>
                <a:cs typeface="Franklin Gothic Book"/>
              </a:rPr>
              <a:t>Renovations</a:t>
            </a:r>
          </a:p>
          <a:p>
            <a:pPr marL="238125" marR="0" lvl="0" indent="-2381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Franklin Gothic Book"/>
                <a:cs typeface="Franklin Gothic Book"/>
              </a:rPr>
              <a:t>New Construction</a:t>
            </a:r>
          </a:p>
          <a:p>
            <a:pPr marL="238125" marR="0" lvl="0" indent="-2381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Franklin Gothic Book"/>
                <a:cs typeface="Franklin Gothic Book"/>
              </a:rPr>
              <a:t>Adaptive Reuse</a:t>
            </a:r>
          </a:p>
          <a:p>
            <a:pPr marL="238125" marR="0" lvl="0" indent="-2381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latin typeface="Franklin Gothic Book"/>
                <a:cs typeface="Franklin Gothic Book"/>
              </a:rPr>
              <a:t>Refinance</a:t>
            </a:r>
          </a:p>
          <a:p>
            <a:pPr marL="238125" marR="0" lvl="0" indent="-238125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/>
                <a:cs typeface="Franklin Gothic Book"/>
              </a:rPr>
              <a:t>Equipment Installation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F36011-C5C7-6548-B2F9-D466D35B1CE3}"/>
              </a:ext>
            </a:extLst>
          </p:cNvPr>
          <p:cNvGrpSpPr/>
          <p:nvPr/>
        </p:nvGrpSpPr>
        <p:grpSpPr>
          <a:xfrm>
            <a:off x="595609" y="3810000"/>
            <a:ext cx="977897" cy="1042075"/>
            <a:chOff x="595609" y="3733800"/>
            <a:chExt cx="977897" cy="1042075"/>
          </a:xfrm>
        </p:grpSpPr>
        <p:pic>
          <p:nvPicPr>
            <p:cNvPr id="68" name="Picture 6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FFD9C483-6C43-CD40-AE8D-E140ACECA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332" y="3733800"/>
              <a:ext cx="683028" cy="689927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E0DC3FA-88B1-584E-A7F7-F19A0F1248DE}"/>
                </a:ext>
              </a:extLst>
            </p:cNvPr>
            <p:cNvSpPr txBox="1"/>
            <p:nvPr/>
          </p:nvSpPr>
          <p:spPr>
            <a:xfrm>
              <a:off x="595609" y="4467716"/>
              <a:ext cx="977897" cy="3081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RETAIL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77F7BFA-50B2-B94D-81D1-97FA0E50AC28}"/>
              </a:ext>
            </a:extLst>
          </p:cNvPr>
          <p:cNvGrpSpPr/>
          <p:nvPr/>
        </p:nvGrpSpPr>
        <p:grpSpPr>
          <a:xfrm>
            <a:off x="1978405" y="3633369"/>
            <a:ext cx="1148704" cy="1218706"/>
            <a:chOff x="1978405" y="3557169"/>
            <a:chExt cx="1148704" cy="1218706"/>
          </a:xfrm>
        </p:grpSpPr>
        <p:pic>
          <p:nvPicPr>
            <p:cNvPr id="66" name="Picture 65" descr="A close up of a sign&#10;&#10;Description automatically generated">
              <a:extLst>
                <a:ext uri="{FF2B5EF4-FFF2-40B4-BE49-F238E27FC236}">
                  <a16:creationId xmlns:a16="http://schemas.microsoft.com/office/drawing/2014/main" id="{419698EF-AC32-984E-B213-C488A75DC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961" y="3557169"/>
              <a:ext cx="773321" cy="866558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065ABAB-5F78-1B4B-849D-47F1A21AF2FB}"/>
                </a:ext>
              </a:extLst>
            </p:cNvPr>
            <p:cNvSpPr txBox="1"/>
            <p:nvPr/>
          </p:nvSpPr>
          <p:spPr>
            <a:xfrm>
              <a:off x="1978405" y="4467715"/>
              <a:ext cx="1148704" cy="3081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HEALTHCARE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4F68040-81CD-674C-B117-635F91BD9F4F}"/>
              </a:ext>
            </a:extLst>
          </p:cNvPr>
          <p:cNvGrpSpPr/>
          <p:nvPr/>
        </p:nvGrpSpPr>
        <p:grpSpPr>
          <a:xfrm>
            <a:off x="3463599" y="3645490"/>
            <a:ext cx="1148704" cy="1206584"/>
            <a:chOff x="3463599" y="3569290"/>
            <a:chExt cx="1148704" cy="1206584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03B7EEA-784C-E049-8A2D-56526D0C5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085" y="3569290"/>
              <a:ext cx="973733" cy="861809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AEFC72B-383F-1A47-82F8-D5D34328D5FA}"/>
                </a:ext>
              </a:extLst>
            </p:cNvPr>
            <p:cNvSpPr txBox="1"/>
            <p:nvPr/>
          </p:nvSpPr>
          <p:spPr>
            <a:xfrm>
              <a:off x="3463599" y="4467714"/>
              <a:ext cx="1148704" cy="3081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HOSPITALITY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7A01E2-CE19-154B-8C34-27964E2D401C}"/>
              </a:ext>
            </a:extLst>
          </p:cNvPr>
          <p:cNvGrpSpPr/>
          <p:nvPr/>
        </p:nvGrpSpPr>
        <p:grpSpPr>
          <a:xfrm>
            <a:off x="1887236" y="5177414"/>
            <a:ext cx="1359329" cy="1070986"/>
            <a:chOff x="1887236" y="5025014"/>
            <a:chExt cx="1359329" cy="1070986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BB57756-E508-6F4F-830E-161FF025FCF6}"/>
                </a:ext>
              </a:extLst>
            </p:cNvPr>
            <p:cNvSpPr txBox="1"/>
            <p:nvPr/>
          </p:nvSpPr>
          <p:spPr>
            <a:xfrm>
              <a:off x="1887236" y="5787841"/>
              <a:ext cx="1359329" cy="3081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AGRICULTURAL</a:t>
              </a:r>
            </a:p>
          </p:txBody>
        </p:sp>
        <p:pic>
          <p:nvPicPr>
            <p:cNvPr id="63" name="Picture 6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9465018-FAC5-E446-9ADD-8886A21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244" y="5025014"/>
              <a:ext cx="743556" cy="72626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EBD6B9-01B8-3A47-9799-139CDDE6FBC7}"/>
              </a:ext>
            </a:extLst>
          </p:cNvPr>
          <p:cNvGrpSpPr/>
          <p:nvPr/>
        </p:nvGrpSpPr>
        <p:grpSpPr>
          <a:xfrm>
            <a:off x="522392" y="5179393"/>
            <a:ext cx="1154007" cy="1069005"/>
            <a:chOff x="522392" y="5026993"/>
            <a:chExt cx="1154007" cy="1069005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2C234B6-09B6-9944-B707-1025EB521B20}"/>
                </a:ext>
              </a:extLst>
            </p:cNvPr>
            <p:cNvSpPr txBox="1"/>
            <p:nvPr/>
          </p:nvSpPr>
          <p:spPr>
            <a:xfrm>
              <a:off x="522392" y="5787839"/>
              <a:ext cx="1154007" cy="3081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NONPROFIT</a:t>
              </a:r>
            </a:p>
          </p:txBody>
        </p:sp>
        <p:pic>
          <p:nvPicPr>
            <p:cNvPr id="61" name="Picture 6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581E24E-2BD3-484F-BEEB-E5233B95D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900" y="5026993"/>
              <a:ext cx="750482" cy="72963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CE8F54-9674-E149-B018-0F7CFD6B180F}"/>
              </a:ext>
            </a:extLst>
          </p:cNvPr>
          <p:cNvGrpSpPr/>
          <p:nvPr/>
        </p:nvGrpSpPr>
        <p:grpSpPr>
          <a:xfrm>
            <a:off x="3549004" y="5216045"/>
            <a:ext cx="977897" cy="1032355"/>
            <a:chOff x="3549004" y="5063645"/>
            <a:chExt cx="977897" cy="103235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AE44071-6EF4-9642-BD43-81ABBEE02588}"/>
                </a:ext>
              </a:extLst>
            </p:cNvPr>
            <p:cNvSpPr txBox="1"/>
            <p:nvPr/>
          </p:nvSpPr>
          <p:spPr>
            <a:xfrm>
              <a:off x="3549004" y="5787841"/>
              <a:ext cx="977897" cy="3081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MIXED USE</a:t>
              </a:r>
            </a:p>
          </p:txBody>
        </p:sp>
        <p:pic>
          <p:nvPicPr>
            <p:cNvPr id="59" name="Picture 58" descr="A picture containing drawing, green&#10;&#10;Description automatically generated">
              <a:extLst>
                <a:ext uri="{FF2B5EF4-FFF2-40B4-BE49-F238E27FC236}">
                  <a16:creationId xmlns:a16="http://schemas.microsoft.com/office/drawing/2014/main" id="{BDEF4250-41D9-794C-B46A-6CFEA8DF4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460" y="5063645"/>
              <a:ext cx="566987" cy="69298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F8600-3666-B84C-A058-AAD245D95CC5}"/>
              </a:ext>
            </a:extLst>
          </p:cNvPr>
          <p:cNvGrpSpPr/>
          <p:nvPr/>
        </p:nvGrpSpPr>
        <p:grpSpPr>
          <a:xfrm>
            <a:off x="630008" y="2133600"/>
            <a:ext cx="977897" cy="1225291"/>
            <a:chOff x="630008" y="2144303"/>
            <a:chExt cx="977897" cy="122529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82DD325-441C-A84D-8BA3-B899E996778B}"/>
                </a:ext>
              </a:extLst>
            </p:cNvPr>
            <p:cNvSpPr txBox="1"/>
            <p:nvPr/>
          </p:nvSpPr>
          <p:spPr>
            <a:xfrm>
              <a:off x="630008" y="3061435"/>
              <a:ext cx="977897" cy="3081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OFFICE</a:t>
              </a:r>
            </a:p>
          </p:txBody>
        </p:sp>
        <p:pic>
          <p:nvPicPr>
            <p:cNvPr id="57" name="Picture 56" descr="A close up of a logo&#10;&#10;Description automatically generated">
              <a:extLst>
                <a:ext uri="{FF2B5EF4-FFF2-40B4-BE49-F238E27FC236}">
                  <a16:creationId xmlns:a16="http://schemas.microsoft.com/office/drawing/2014/main" id="{297FC169-6C31-7745-97C2-27D2755F4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48" y="2144303"/>
              <a:ext cx="750617" cy="89854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5A1E681-5D1F-8942-87C1-A9866C2EF427}"/>
              </a:ext>
            </a:extLst>
          </p:cNvPr>
          <p:cNvGrpSpPr/>
          <p:nvPr/>
        </p:nvGrpSpPr>
        <p:grpSpPr>
          <a:xfrm>
            <a:off x="1964797" y="2230442"/>
            <a:ext cx="1148704" cy="1128449"/>
            <a:chOff x="1964797" y="2241145"/>
            <a:chExt cx="1148704" cy="112844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01350D3-99E6-FA4D-A00D-32B1D54767A6}"/>
                </a:ext>
              </a:extLst>
            </p:cNvPr>
            <p:cNvSpPr txBox="1"/>
            <p:nvPr/>
          </p:nvSpPr>
          <p:spPr>
            <a:xfrm>
              <a:off x="1964797" y="3061435"/>
              <a:ext cx="1148704" cy="3081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INDUSTRIAL</a:t>
              </a:r>
            </a:p>
          </p:txBody>
        </p:sp>
        <p:pic>
          <p:nvPicPr>
            <p:cNvPr id="55" name="Picture 54" descr="A close up of a sign&#10;&#10;Description automatically generated">
              <a:extLst>
                <a:ext uri="{FF2B5EF4-FFF2-40B4-BE49-F238E27FC236}">
                  <a16:creationId xmlns:a16="http://schemas.microsoft.com/office/drawing/2014/main" id="{8D24037C-6C96-E94D-8C8D-5BAFD55B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199" y="2241145"/>
              <a:ext cx="771713" cy="79285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47C7D4D-F342-0947-95B9-5196B4716F75}"/>
              </a:ext>
            </a:extLst>
          </p:cNvPr>
          <p:cNvGrpSpPr/>
          <p:nvPr/>
        </p:nvGrpSpPr>
        <p:grpSpPr>
          <a:xfrm>
            <a:off x="3429481" y="2133600"/>
            <a:ext cx="1218718" cy="1225290"/>
            <a:chOff x="3429481" y="2144303"/>
            <a:chExt cx="1218718" cy="122529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BE837AE-C753-FF4D-B64F-E588A012EC01}"/>
                </a:ext>
              </a:extLst>
            </p:cNvPr>
            <p:cNvSpPr txBox="1"/>
            <p:nvPr/>
          </p:nvSpPr>
          <p:spPr>
            <a:xfrm>
              <a:off x="3429481" y="3061435"/>
              <a:ext cx="1218718" cy="30815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R="0" lvl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kumimoji="0" lang="en-US" sz="1400" b="1" i="0" u="none" strike="noStrike" kern="1200" cap="none" spc="100" normalizeH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Franklin Gothic Book"/>
                  <a:ea typeface="+mn-ea"/>
                  <a:cs typeface="Franklin Gothic Book"/>
                </a:rPr>
                <a:t>MULTIFAMILY</a:t>
              </a:r>
            </a:p>
          </p:txBody>
        </p:sp>
        <p:pic>
          <p:nvPicPr>
            <p:cNvPr id="53" name="Picture 52" descr="A close up of a logo&#10;&#10;Description automatically generated">
              <a:extLst>
                <a:ext uri="{FF2B5EF4-FFF2-40B4-BE49-F238E27FC236}">
                  <a16:creationId xmlns:a16="http://schemas.microsoft.com/office/drawing/2014/main" id="{A409D7B3-2509-BA43-A0C1-20165CEAF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282" y="2144303"/>
              <a:ext cx="911115" cy="898547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F2E0FF-5EFA-844C-98AC-ECB39ACCBFDA}"/>
              </a:ext>
            </a:extLst>
          </p:cNvPr>
          <p:cNvSpPr txBox="1"/>
          <p:nvPr/>
        </p:nvSpPr>
        <p:spPr>
          <a:xfrm>
            <a:off x="5410200" y="1457980"/>
            <a:ext cx="2743200" cy="5232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TC Franklin Gothic Std Demi" panose="020B0504030503020204" pitchFamily="34" charset="77"/>
                <a:cs typeface="Franklin Gothic Book"/>
              </a:rPr>
              <a:t>Project Types</a:t>
            </a:r>
          </a:p>
        </p:txBody>
      </p:sp>
    </p:spTree>
    <p:extLst>
      <p:ext uri="{BB962C8B-B14F-4D97-AF65-F5344CB8AC3E}">
        <p14:creationId xmlns:p14="http://schemas.microsoft.com/office/powerpoint/2010/main" val="2521453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7600" y="133289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Eligible Improvements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F3F67E-37D0-48CC-8F7A-27348A9BB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13" y="914400"/>
            <a:ext cx="2525292" cy="21108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3E7654-A0D2-49A3-99E6-68204738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613" y="4151511"/>
            <a:ext cx="2525292" cy="24778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16F2A0-7C46-4260-9E7A-5626FFAFC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84" b="7337"/>
          <a:stretch/>
        </p:blipFill>
        <p:spPr>
          <a:xfrm>
            <a:off x="3413500" y="914400"/>
            <a:ext cx="2900214" cy="15849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25B655-2F82-4A76-82F6-AA37C259E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89" b="2746"/>
          <a:stretch/>
        </p:blipFill>
        <p:spPr>
          <a:xfrm>
            <a:off x="3413500" y="2667000"/>
            <a:ext cx="2900214" cy="15744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B600C5C-DA6E-4007-83A0-9013AD5027D3}"/>
              </a:ext>
            </a:extLst>
          </p:cNvPr>
          <p:cNvSpPr txBox="1"/>
          <p:nvPr/>
        </p:nvSpPr>
        <p:spPr>
          <a:xfrm>
            <a:off x="279419" y="1143000"/>
            <a:ext cx="30480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latin typeface="Franklin Gothic Book"/>
                <a:cs typeface="Franklin Gothic Book"/>
              </a:rPr>
              <a:t>Energy &amp; Water Efficiency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Lighting Systems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Building Controls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Building Envelope Improvements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Furnaces, Boilers &amp; Chillers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Heat Pumps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Pumps, Motors &amp; Variable Speed Drives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Low flow fixtures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Heat Recovery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Franklin Gothic Book"/>
                <a:cs typeface="Franklin Gothic Book"/>
              </a:rPr>
              <a:t>Fuel Switching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Franklin Gothic Book"/>
              <a:cs typeface="Franklin Gothic Book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Franklin Gothic Book"/>
              <a:cs typeface="Franklin Gothic Book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1E974-591A-41E1-9744-7DE58E7B5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0319" y="4388575"/>
            <a:ext cx="2874814" cy="2240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52A97EF-E8D8-4F3C-B2AB-DE364D4188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91"/>
          <a:stretch/>
        </p:blipFill>
        <p:spPr>
          <a:xfrm>
            <a:off x="7543800" y="3081267"/>
            <a:ext cx="1398106" cy="10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2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7600" y="682574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Myriad Pro Light"/>
                <a:cs typeface="Myriad Pro Light"/>
              </a:rPr>
              <a:t>Eligible Improvements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1295400"/>
            <a:ext cx="3048000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u="sng" dirty="0"/>
              <a:t>Renewable Energy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Solar PV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Battery Storage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Biofuel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Wind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34F076-E221-2043-9895-FF8B292A4F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1" r="34635"/>
          <a:stretch/>
        </p:blipFill>
        <p:spPr>
          <a:xfrm>
            <a:off x="6162176" y="1524000"/>
            <a:ext cx="2838379" cy="45168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658B5B-F058-C240-BBCC-494D0B00F5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r="12638"/>
          <a:stretch/>
        </p:blipFill>
        <p:spPr>
          <a:xfrm>
            <a:off x="3124200" y="1524001"/>
            <a:ext cx="2938679" cy="2220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24E5771-9647-DB4F-930E-C8D0D39A74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6"/>
          <a:stretch/>
        </p:blipFill>
        <p:spPr>
          <a:xfrm>
            <a:off x="3124200" y="3798876"/>
            <a:ext cx="2938681" cy="22458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29F14B-55F7-47CC-9BD9-001A8C265846}"/>
              </a:ext>
            </a:extLst>
          </p:cNvPr>
          <p:cNvSpPr txBox="1"/>
          <p:nvPr/>
        </p:nvSpPr>
        <p:spPr>
          <a:xfrm>
            <a:off x="3657600" y="133289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Eligible Improvements</a:t>
            </a:r>
          </a:p>
        </p:txBody>
      </p:sp>
    </p:spTree>
    <p:extLst>
      <p:ext uri="{BB962C8B-B14F-4D97-AF65-F5344CB8AC3E}">
        <p14:creationId xmlns:p14="http://schemas.microsoft.com/office/powerpoint/2010/main" val="403006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886200" y="1295400"/>
            <a:ext cx="46482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322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Franklin Gothic Medium"/>
              </a:rPr>
              <a:t>66.0627(8)(a) Enables PACE Financing for Brownfield Revitalization Project (BRP).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838"/>
              </a:buClr>
              <a:buSzTx/>
              <a:buFont typeface="Arial"/>
              <a:buChar char="•"/>
              <a:tabLst/>
              <a:defRPr/>
            </a:pPr>
            <a:r>
              <a: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Brownfield Revitalization Project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A</a:t>
            </a: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ny of the following actions when taken upon commercial or industrial premises that are located on, or that constitute, brownfields, as defined in s. 238.13 (1) (a):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838"/>
              </a:buClr>
              <a:buSzTx/>
              <a:buFont typeface="Arial"/>
              <a:buChar char="–"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Site assessment.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838"/>
              </a:buClr>
              <a:buSzTx/>
              <a:buFont typeface="Arial"/>
              <a:buChar char="–"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Remediation.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838"/>
              </a:buClr>
              <a:buSzTx/>
              <a:buFont typeface="Arial"/>
              <a:buChar char="–"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Lead or asbestos abatement.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838"/>
              </a:buClr>
              <a:buSzTx/>
              <a:buFont typeface="Arial"/>
              <a:buChar char="–"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Demolition.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6838"/>
              </a:buClr>
              <a:buSzTx/>
              <a:buFont typeface="Arial"/>
              <a:buChar char="–"/>
              <a:tabLst/>
              <a:defRPr/>
            </a:pPr>
            <a:r>
              <a:rPr kumimoji="0" lang="x-non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5. Standard site preparation actions not included in subds. 1. to 4.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90322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itchFamily="34" charset="0"/>
                <a:ea typeface="+mn-ea"/>
                <a:cs typeface="Franklin Gothic Medium"/>
              </a:rPr>
              <a:t>Term of BRP PACE Financing may exceed 20 years. </a:t>
            </a:r>
          </a:p>
          <a:p>
            <a:pPr marL="290322" marR="0" lvl="0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>
                <a:srgbClr val="00683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itchFamily="34" charset="0"/>
              <a:ea typeface="+mn-ea"/>
              <a:cs typeface="Franklin Gothic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57600" y="13329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Brownfields – Eligible Improvement</a:t>
            </a:r>
          </a:p>
        </p:txBody>
      </p:sp>
      <p:sp>
        <p:nvSpPr>
          <p:cNvPr id="2" name="AutoShape 2" descr="Image result for brownfield redevelop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11" y="1371600"/>
            <a:ext cx="3124289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1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7600" y="682574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Projects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r="21422"/>
          <a:stretch/>
        </p:blipFill>
        <p:spPr bwMode="auto">
          <a:xfrm>
            <a:off x="533400" y="1711992"/>
            <a:ext cx="2094301" cy="119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704723" y="1708701"/>
            <a:ext cx="1828800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Waterloo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Technology Center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Office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PACE Financing: $249,000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12.5%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Annual Savings: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$47,294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Lifetime Savings: $898,589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HVAC and Lighting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505" y="3048000"/>
            <a:ext cx="193415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Uniroyal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Manufacturing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PACE Financing: $355,713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11%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Annual Savings: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$70,698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Lifetime Savings: $989,777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Roof Upgrades and Lighting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5440" y="4724400"/>
            <a:ext cx="1828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Velocity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Multifamily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PACE Financing: $232,996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4.5%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Annual Savings: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$5,206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Lifetime Savings: $104,123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HVAC System, Windows, Lighting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3763" y="4592290"/>
            <a:ext cx="2006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H &amp; H Energy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Industrial / Warehouse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PACE Financing: $203,875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8.0%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Annual Savings: $$9,910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Lifetime Savings: $208,110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Roof Upgrades,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Solar PV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, Rooftop Heating and Cooling Units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" r="5019"/>
          <a:stretch/>
        </p:blipFill>
        <p:spPr bwMode="auto">
          <a:xfrm>
            <a:off x="533400" y="3121338"/>
            <a:ext cx="2099331" cy="1306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657600" y="111074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Projects - Various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0173" y="1143000"/>
            <a:ext cx="309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Renovation / Replacement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7575" y="1121791"/>
            <a:ext cx="4035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New Construction / Adaptive Reuse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0439" y="3224908"/>
            <a:ext cx="2118219" cy="1351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45440" y="3151570"/>
            <a:ext cx="168613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Weiskopf School Apartments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Multifamily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PACE Financing: $250,000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11%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Savings:  $2,134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HVAC, LED Lighting, Roofing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438" y="1676400"/>
            <a:ext cx="2106739" cy="14288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45440" y="1653300"/>
            <a:ext cx="1686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Heavy"/>
                <a:ea typeface="+mn-ea"/>
                <a:cs typeface="Franklin Gothic Heavy"/>
              </a:rPr>
              <a:t>The Edge at 706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Book"/>
              </a:rPr>
              <a:t>Mixed-Use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PACE Financing: $1,420,000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PACE to Value:  9.0%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Annual Savings:  $54,763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Franklin Gothic Medium"/>
              </a:rPr>
              <a:t>Improvements: LED Lighting, Shell Upgrades (Windows, Walls &amp; Roof), Garage DCV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984" y="4724400"/>
            <a:ext cx="2099194" cy="12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Pi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95" y="4645722"/>
            <a:ext cx="2090206" cy="14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538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B403387C59F14E816C0A62FEE8DFE0" ma:contentTypeVersion="10" ma:contentTypeDescription="Create a new document." ma:contentTypeScope="" ma:versionID="375a145c57abdcc9171cca5a7311bc90">
  <xsd:schema xmlns:xsd="http://www.w3.org/2001/XMLSchema" xmlns:xs="http://www.w3.org/2001/XMLSchema" xmlns:p="http://schemas.microsoft.com/office/2006/metadata/properties" xmlns:ns3="3e073f2b-72c0-4ab9-b0fd-944c653d4e0f" targetNamespace="http://schemas.microsoft.com/office/2006/metadata/properties" ma:root="true" ma:fieldsID="08eb707b4d8fb5d53789a54c5c9137c6" ns3:_="">
    <xsd:import namespace="3e073f2b-72c0-4ab9-b0fd-944c653d4e0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73f2b-72c0-4ab9-b0fd-944c653d4e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5DB912-D5EC-4996-BF7A-FA98AF271F6B}">
  <ds:schemaRefs>
    <ds:schemaRef ds:uri="http://purl.org/dc/dcmitype/"/>
    <ds:schemaRef ds:uri="3e073f2b-72c0-4ab9-b0fd-944c653d4e0f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A56BC7-1224-467A-AA5B-29F137A98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073f2b-72c0-4ab9-b0fd-944c653d4e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4872E4-FF52-4304-A002-E431F3BCB48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8229</TotalTime>
  <Words>1079</Words>
  <Application>Microsoft Office PowerPoint</Application>
  <PresentationFormat>On-screen Show (4:3)</PresentationFormat>
  <Paragraphs>195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Calibri</vt:lpstr>
      <vt:lpstr>Courier New</vt:lpstr>
      <vt:lpstr>Franklin Gothic Book</vt:lpstr>
      <vt:lpstr>Franklin Gothic Demi</vt:lpstr>
      <vt:lpstr>Franklin Gothic Demi Cond</vt:lpstr>
      <vt:lpstr>Franklin Gothic Heavy</vt:lpstr>
      <vt:lpstr>ITC Franklin Gothic LT Com Medi</vt:lpstr>
      <vt:lpstr>ITC Franklin Gothic Std Book</vt:lpstr>
      <vt:lpstr>ITC Franklin Gothic Std Demi</vt:lpstr>
      <vt:lpstr>Myriad Pro Light</vt:lpstr>
      <vt:lpstr>Verdana Pro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Johnston</dc:creator>
  <cp:lastModifiedBy>Kimberly Johnston</cp:lastModifiedBy>
  <cp:revision>434</cp:revision>
  <cp:lastPrinted>2020-02-24T19:01:47Z</cp:lastPrinted>
  <dcterms:created xsi:type="dcterms:W3CDTF">2016-11-10T15:36:10Z</dcterms:created>
  <dcterms:modified xsi:type="dcterms:W3CDTF">2021-07-12T14:38:28Z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0x01010082B403387C59F14E816C0A62FEE8DFE0</vt:lpwstr>
  </property>
</Properties>
</file>